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1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9A60818-D31F-482F-BB2B-BE7AFDC509F0}" type="datetimeFigureOut">
              <a:rPr lang="en-US" smtClean="0"/>
              <a:pPr/>
              <a:t>8/26/2013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906A356-049F-4DC2-A366-391C89249D6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A60818-D31F-482F-BB2B-BE7AFDC509F0}"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6A356-049F-4DC2-A366-391C89249D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A60818-D31F-482F-BB2B-BE7AFDC509F0}"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6A356-049F-4DC2-A366-391C89249D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9A60818-D31F-482F-BB2B-BE7AFDC509F0}" type="datetimeFigureOut">
              <a:rPr lang="en-US" smtClean="0"/>
              <a:pPr/>
              <a:t>8/26/2013</a:t>
            </a:fld>
            <a:endParaRPr lang="en-US"/>
          </a:p>
        </p:txBody>
      </p:sp>
      <p:sp>
        <p:nvSpPr>
          <p:cNvPr id="9" name="Slide Number Placeholder 8"/>
          <p:cNvSpPr>
            <a:spLocks noGrp="1"/>
          </p:cNvSpPr>
          <p:nvPr>
            <p:ph type="sldNum" sz="quarter" idx="15"/>
          </p:nvPr>
        </p:nvSpPr>
        <p:spPr/>
        <p:txBody>
          <a:bodyPr rtlCol="0"/>
          <a:lstStyle/>
          <a:p>
            <a:fld id="{C906A356-049F-4DC2-A366-391C89249D6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9A60818-D31F-482F-BB2B-BE7AFDC509F0}" type="datetimeFigureOut">
              <a:rPr lang="en-US" smtClean="0"/>
              <a:pPr/>
              <a:t>8/26/2013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906A356-049F-4DC2-A366-391C89249D6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9A60818-D31F-482F-BB2B-BE7AFDC509F0}"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6A356-049F-4DC2-A366-391C89249D6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9A60818-D31F-482F-BB2B-BE7AFDC509F0}" type="datetimeFigureOut">
              <a:rPr lang="en-US" smtClean="0"/>
              <a:pPr/>
              <a:t>8/26/2013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06A356-049F-4DC2-A366-391C89249D6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9A60818-D31F-482F-BB2B-BE7AFDC509F0}" type="datetimeFigureOut">
              <a:rPr lang="en-US" smtClean="0"/>
              <a:pPr/>
              <a:t>8/26/2013</a:t>
            </a:fld>
            <a:endParaRPr lang="en-US"/>
          </a:p>
        </p:txBody>
      </p:sp>
      <p:sp>
        <p:nvSpPr>
          <p:cNvPr id="7" name="Slide Number Placeholder 6"/>
          <p:cNvSpPr>
            <a:spLocks noGrp="1"/>
          </p:cNvSpPr>
          <p:nvPr>
            <p:ph type="sldNum" sz="quarter" idx="11"/>
          </p:nvPr>
        </p:nvSpPr>
        <p:spPr/>
        <p:txBody>
          <a:bodyPr rtlCol="0"/>
          <a:lstStyle/>
          <a:p>
            <a:fld id="{C906A356-049F-4DC2-A366-391C89249D6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A60818-D31F-482F-BB2B-BE7AFDC509F0}" type="datetimeFigureOut">
              <a:rPr lang="en-US" smtClean="0"/>
              <a:pPr/>
              <a:t>8/26/2013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06A356-049F-4DC2-A366-391C89249D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9A60818-D31F-482F-BB2B-BE7AFDC509F0}" type="datetimeFigureOut">
              <a:rPr lang="en-US" smtClean="0"/>
              <a:pPr/>
              <a:t>8/26/2013</a:t>
            </a:fld>
            <a:endParaRPr lang="en-US"/>
          </a:p>
        </p:txBody>
      </p:sp>
      <p:sp>
        <p:nvSpPr>
          <p:cNvPr id="22" name="Slide Number Placeholder 21"/>
          <p:cNvSpPr>
            <a:spLocks noGrp="1"/>
          </p:cNvSpPr>
          <p:nvPr>
            <p:ph type="sldNum" sz="quarter" idx="15"/>
          </p:nvPr>
        </p:nvSpPr>
        <p:spPr/>
        <p:txBody>
          <a:bodyPr rtlCol="0"/>
          <a:lstStyle/>
          <a:p>
            <a:fld id="{C906A356-049F-4DC2-A366-391C89249D6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9A60818-D31F-482F-BB2B-BE7AFDC509F0}" type="datetimeFigureOut">
              <a:rPr lang="en-US" smtClean="0"/>
              <a:pPr/>
              <a:t>8/26/2013</a:t>
            </a:fld>
            <a:endParaRPr lang="en-US"/>
          </a:p>
        </p:txBody>
      </p:sp>
      <p:sp>
        <p:nvSpPr>
          <p:cNvPr id="18" name="Slide Number Placeholder 17"/>
          <p:cNvSpPr>
            <a:spLocks noGrp="1"/>
          </p:cNvSpPr>
          <p:nvPr>
            <p:ph type="sldNum" sz="quarter" idx="11"/>
          </p:nvPr>
        </p:nvSpPr>
        <p:spPr/>
        <p:txBody>
          <a:bodyPr rtlCol="0"/>
          <a:lstStyle/>
          <a:p>
            <a:fld id="{C906A356-049F-4DC2-A366-391C89249D6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9A60818-D31F-482F-BB2B-BE7AFDC509F0}" type="datetimeFigureOut">
              <a:rPr lang="en-US" smtClean="0"/>
              <a:pPr/>
              <a:t>8/26/2013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906A356-049F-4DC2-A366-391C89249D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thesoundsofscience.com/videos.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Lab Safety</a:t>
            </a:r>
            <a:endParaRPr lang="en-US" dirty="0"/>
          </a:p>
        </p:txBody>
      </p:sp>
      <p:sp>
        <p:nvSpPr>
          <p:cNvPr id="7" name="Subtitle 6"/>
          <p:cNvSpPr>
            <a:spLocks noGrp="1"/>
          </p:cNvSpPr>
          <p:nvPr>
            <p:ph type="subTitle" idx="1"/>
          </p:nvPr>
        </p:nvSpPr>
        <p:spPr/>
        <p:txBody>
          <a:bodyPr/>
          <a:lstStyle/>
          <a:p>
            <a:r>
              <a:rPr lang="en-US" dirty="0" smtClean="0"/>
              <a:t>Please Pay Attention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133600" y="457200"/>
            <a:ext cx="6172200" cy="3857625"/>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You must wear approved eye protection while in the laboratory </a:t>
            </a:r>
            <a:r>
              <a:rPr lang="en-US" b="1" dirty="0" smtClean="0"/>
              <a:t>as directed by the teacher.</a:t>
            </a:r>
          </a:p>
          <a:p>
            <a:r>
              <a:rPr lang="en-US" dirty="0" smtClean="0"/>
              <a:t>You should prepare for each lab activity by reading all instruction </a:t>
            </a:r>
            <a:r>
              <a:rPr lang="en-US" b="1" dirty="0" smtClean="0"/>
              <a:t>before you do the experiment.</a:t>
            </a:r>
          </a:p>
          <a:p>
            <a:endParaRPr lang="en-US" dirty="0"/>
          </a:p>
        </p:txBody>
      </p:sp>
      <p:pic>
        <p:nvPicPr>
          <p:cNvPr id="4" name="Picture 3" descr="goggles.gif"/>
          <p:cNvPicPr>
            <a:picLocks noChangeAspect="1"/>
          </p:cNvPicPr>
          <p:nvPr/>
        </p:nvPicPr>
        <p:blipFill>
          <a:blip r:embed="rId2" cstate="print"/>
          <a:stretch>
            <a:fillRect/>
          </a:stretch>
        </p:blipFill>
        <p:spPr>
          <a:xfrm>
            <a:off x="3048000" y="3505200"/>
            <a:ext cx="3200400" cy="3200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When measuring small amounts of liquids with a </a:t>
            </a:r>
            <a:r>
              <a:rPr lang="en-US" dirty="0" err="1" smtClean="0"/>
              <a:t>pipet</a:t>
            </a:r>
            <a:r>
              <a:rPr lang="en-US" dirty="0" smtClean="0"/>
              <a:t>, draw the liquid up into the tube by using </a:t>
            </a:r>
            <a:r>
              <a:rPr lang="en-US" b="1" dirty="0" smtClean="0"/>
              <a:t>a rubber suction bulb or pump.</a:t>
            </a:r>
            <a:r>
              <a:rPr lang="en-US" dirty="0" smtClean="0"/>
              <a:t> </a:t>
            </a:r>
          </a:p>
          <a:p>
            <a:r>
              <a:rPr lang="en-US" dirty="0" smtClean="0"/>
              <a:t>When heating substances in a test tube, be sure the open end of the bulb points toward </a:t>
            </a:r>
            <a:r>
              <a:rPr lang="en-US" b="1" dirty="0" smtClean="0"/>
              <a:t>no other person. </a:t>
            </a:r>
          </a:p>
          <a:p>
            <a:endParaRPr lang="en-US" dirty="0"/>
          </a:p>
        </p:txBody>
      </p:sp>
      <p:pic>
        <p:nvPicPr>
          <p:cNvPr id="4" name="Picture 3" descr="test tube.gif"/>
          <p:cNvPicPr>
            <a:picLocks noChangeAspect="1"/>
          </p:cNvPicPr>
          <p:nvPr/>
        </p:nvPicPr>
        <p:blipFill>
          <a:blip r:embed="rId2" cstate="print"/>
          <a:stretch>
            <a:fillRect/>
          </a:stretch>
        </p:blipFill>
        <p:spPr>
          <a:xfrm>
            <a:off x="2819400" y="4038600"/>
            <a:ext cx="2286000" cy="2286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To remove an electrical plug from its socket, you should </a:t>
            </a:r>
            <a:r>
              <a:rPr lang="en-US" b="1" dirty="0" smtClean="0"/>
              <a:t>pull on the plug itself.</a:t>
            </a:r>
            <a:r>
              <a:rPr lang="en-US" dirty="0" smtClean="0"/>
              <a:t> </a:t>
            </a:r>
          </a:p>
          <a:p>
            <a:r>
              <a:rPr lang="en-US" dirty="0" smtClean="0"/>
              <a:t>When using chemicals and equipment be sure to </a:t>
            </a:r>
            <a:r>
              <a:rPr lang="en-US" b="1" dirty="0" smtClean="0"/>
              <a:t>read labels.</a:t>
            </a:r>
            <a:endParaRPr lang="en-US" dirty="0" smtClean="0"/>
          </a:p>
          <a:p>
            <a:r>
              <a:rPr lang="en-US" dirty="0" smtClean="0"/>
              <a:t>Food and drink are permitted during a lab activity, </a:t>
            </a:r>
            <a:r>
              <a:rPr lang="en-US" b="1" dirty="0" smtClean="0"/>
              <a:t>never</a:t>
            </a:r>
            <a:endParaRPr lang="en-US" dirty="0"/>
          </a:p>
        </p:txBody>
      </p:sp>
      <p:pic>
        <p:nvPicPr>
          <p:cNvPr id="4" name="Picture 3" descr="Apple-03-june.gif"/>
          <p:cNvPicPr>
            <a:picLocks noChangeAspect="1"/>
          </p:cNvPicPr>
          <p:nvPr/>
        </p:nvPicPr>
        <p:blipFill>
          <a:blip r:embed="rId2" cstate="print"/>
          <a:stretch>
            <a:fillRect/>
          </a:stretch>
        </p:blipFill>
        <p:spPr>
          <a:xfrm>
            <a:off x="457200" y="5029200"/>
            <a:ext cx="1828800" cy="1530220"/>
          </a:xfrm>
          <a:prstGeom prst="rect">
            <a:avLst/>
          </a:prstGeom>
        </p:spPr>
      </p:pic>
      <p:pic>
        <p:nvPicPr>
          <p:cNvPr id="5" name="Picture 4" descr="Drink-01-june.gif"/>
          <p:cNvPicPr>
            <a:picLocks noChangeAspect="1"/>
          </p:cNvPicPr>
          <p:nvPr/>
        </p:nvPicPr>
        <p:blipFill>
          <a:blip r:embed="rId3" cstate="print"/>
          <a:stretch>
            <a:fillRect/>
          </a:stretch>
        </p:blipFill>
        <p:spPr>
          <a:xfrm>
            <a:off x="3581400" y="4038600"/>
            <a:ext cx="1676400" cy="237226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If you want to smell a chemical </a:t>
            </a:r>
            <a:r>
              <a:rPr lang="en-US" b="1" dirty="0" smtClean="0"/>
              <a:t>waft the odor toward your nose.</a:t>
            </a:r>
          </a:p>
          <a:p>
            <a:r>
              <a:rPr lang="en-US" dirty="0" smtClean="0"/>
              <a:t>When working in the lab, </a:t>
            </a:r>
            <a:r>
              <a:rPr lang="en-US" b="1" dirty="0" smtClean="0"/>
              <a:t>don’t rub eyes, don’t touch your face, wash your hands at the end of the lab.</a:t>
            </a:r>
          </a:p>
          <a:p>
            <a:r>
              <a:rPr lang="en-US" dirty="0" smtClean="0"/>
              <a:t>When there is a fire drill you should know </a:t>
            </a:r>
            <a:r>
              <a:rPr lang="en-US" b="1" dirty="0" smtClean="0"/>
              <a:t>the proper procedures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When cleaning up, </a:t>
            </a:r>
            <a:r>
              <a:rPr lang="en-US" b="1" dirty="0" smtClean="0"/>
              <a:t>put chemicals into designated containers</a:t>
            </a:r>
            <a:endParaRPr lang="en-US" dirty="0"/>
          </a:p>
        </p:txBody>
      </p:sp>
      <p:pic>
        <p:nvPicPr>
          <p:cNvPr id="4" name="Picture 3" descr="container.gif"/>
          <p:cNvPicPr>
            <a:picLocks noChangeAspect="1"/>
          </p:cNvPicPr>
          <p:nvPr/>
        </p:nvPicPr>
        <p:blipFill>
          <a:blip r:embed="rId2" cstate="print"/>
          <a:stretch>
            <a:fillRect/>
          </a:stretch>
        </p:blipFill>
        <p:spPr>
          <a:xfrm>
            <a:off x="2895600" y="2971800"/>
            <a:ext cx="2438400" cy="24384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Science is a hands-on laboratory class. Students will be doing many laboratory activities which require the use of chemicals. Safety in the science classroom is the #1 priority for students, teachers, and parents.  To ensure a safe science classroom, a list of rules has been developed and provided to you. These rules must be followed at all times.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I have a no tolerance for inappropriate behavior during a laboratory activity.  Students will be asked once to stop the inappropriate behavior.  The second time it occurs the student will be asked to stand in the hall until the activity is complete</a:t>
            </a:r>
          </a:p>
          <a:p>
            <a:endParaRPr lang="en-US" dirty="0" smtClean="0"/>
          </a:p>
          <a:p>
            <a:r>
              <a:rPr lang="en-US" dirty="0" smtClean="0">
                <a:hlinkClick r:id="rId2"/>
              </a:rPr>
              <a:t>http://thesoundsofscience.com/videos.html</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sz="quarter" idx="1"/>
          </p:nvPr>
        </p:nvSpPr>
        <p:spPr/>
        <p:txBody>
          <a:bodyPr/>
          <a:lstStyle/>
          <a:p>
            <a:r>
              <a:rPr lang="en-US" dirty="0" smtClean="0"/>
              <a:t>List 5 classroom expectations that you learned on Wednesday. </a:t>
            </a:r>
          </a:p>
          <a:p>
            <a:endParaRPr lang="en-US" dirty="0" smtClean="0"/>
          </a:p>
          <a:p>
            <a:endParaRPr lang="en-US" dirty="0"/>
          </a:p>
        </p:txBody>
      </p:sp>
      <p:pic>
        <p:nvPicPr>
          <p:cNvPr id="4" name="Picture 3" descr="iguana.gif"/>
          <p:cNvPicPr>
            <a:picLocks noChangeAspect="1"/>
          </p:cNvPicPr>
          <p:nvPr/>
        </p:nvPicPr>
        <p:blipFill>
          <a:blip r:embed="rId2" cstate="print"/>
          <a:stretch>
            <a:fillRect/>
          </a:stretch>
        </p:blipFill>
        <p:spPr>
          <a:xfrm>
            <a:off x="2971800" y="2743200"/>
            <a:ext cx="2257425" cy="29337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Laboratory Safety</a:t>
            </a:r>
            <a:endParaRPr lang="en-US" dirty="0"/>
          </a:p>
        </p:txBody>
      </p:sp>
      <p:sp>
        <p:nvSpPr>
          <p:cNvPr id="5" name="Content Placeholder 4"/>
          <p:cNvSpPr>
            <a:spLocks noGrp="1"/>
          </p:cNvSpPr>
          <p:nvPr>
            <p:ph sz="quarter" idx="1"/>
          </p:nvPr>
        </p:nvSpPr>
        <p:spPr/>
        <p:txBody>
          <a:bodyPr/>
          <a:lstStyle/>
          <a:p>
            <a:r>
              <a:rPr lang="en-US" dirty="0" smtClean="0"/>
              <a:t>If you see anything in the classroom/lab that is dangerous, tell the teacher </a:t>
            </a:r>
            <a:r>
              <a:rPr lang="en-US" b="1" dirty="0" smtClean="0"/>
              <a:t>at once</a:t>
            </a:r>
            <a:r>
              <a:rPr lang="en-US" dirty="0" smtClean="0"/>
              <a:t>. </a:t>
            </a:r>
          </a:p>
          <a:p>
            <a:r>
              <a:rPr lang="en-US" dirty="0" smtClean="0"/>
              <a:t>Rags or paper towels with flammable liquids or solids on them must be put in a </a:t>
            </a:r>
            <a:r>
              <a:rPr lang="en-US" b="1" dirty="0" smtClean="0"/>
              <a:t>designated container with a lid.</a:t>
            </a:r>
            <a:r>
              <a:rPr lang="en-US" dirty="0" smtClean="0"/>
              <a:t> </a:t>
            </a:r>
          </a:p>
          <a:p>
            <a:r>
              <a:rPr lang="en-US" dirty="0" smtClean="0"/>
              <a:t>Spills can cause injuries and accidental accidents. Always clean them up </a:t>
            </a:r>
            <a:r>
              <a:rPr lang="en-US" b="1" dirty="0" smtClean="0"/>
              <a:t>at once</a:t>
            </a:r>
            <a:r>
              <a:rPr lang="en-US" dirty="0" smtClean="0"/>
              <a:t>. </a:t>
            </a:r>
          </a:p>
          <a:p>
            <a:endParaRPr lang="en-US" dirty="0"/>
          </a:p>
        </p:txBody>
      </p:sp>
      <p:pic>
        <p:nvPicPr>
          <p:cNvPr id="6" name="Picture 5" descr="chemical guy.gif"/>
          <p:cNvPicPr>
            <a:picLocks noChangeAspect="1"/>
          </p:cNvPicPr>
          <p:nvPr/>
        </p:nvPicPr>
        <p:blipFill>
          <a:blip r:embed="rId2" cstate="print"/>
          <a:stretch>
            <a:fillRect/>
          </a:stretch>
        </p:blipFill>
        <p:spPr>
          <a:xfrm>
            <a:off x="3505200" y="4495799"/>
            <a:ext cx="2057400" cy="233006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Alcohol, ether, and other volatile materials that can ignite easily should never be used near </a:t>
            </a:r>
            <a:r>
              <a:rPr lang="en-US" b="1" dirty="0" smtClean="0"/>
              <a:t>an open flame.</a:t>
            </a:r>
            <a:r>
              <a:rPr lang="en-US" dirty="0" smtClean="0"/>
              <a:t> </a:t>
            </a:r>
          </a:p>
          <a:p>
            <a:r>
              <a:rPr lang="en-US" dirty="0" smtClean="0"/>
              <a:t>When you work with laboratory chemicals and Bunsen burners, long hair must be </a:t>
            </a:r>
            <a:r>
              <a:rPr lang="en-US" b="1" dirty="0" smtClean="0"/>
              <a:t>tied back.</a:t>
            </a:r>
          </a:p>
          <a:p>
            <a:endParaRPr lang="en-US" dirty="0"/>
          </a:p>
        </p:txBody>
      </p:sp>
      <p:pic>
        <p:nvPicPr>
          <p:cNvPr id="4" name="Picture 3" descr="candel.gif"/>
          <p:cNvPicPr>
            <a:picLocks noChangeAspect="1"/>
          </p:cNvPicPr>
          <p:nvPr/>
        </p:nvPicPr>
        <p:blipFill>
          <a:blip r:embed="rId2" cstate="print"/>
          <a:stretch>
            <a:fillRect/>
          </a:stretch>
        </p:blipFill>
        <p:spPr>
          <a:xfrm>
            <a:off x="2971800" y="3962400"/>
            <a:ext cx="2895600" cy="2895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If you think there is something wrong with a piece of equipment you are using, stop, turn it off, and tell </a:t>
            </a:r>
            <a:r>
              <a:rPr lang="en-US" b="1" dirty="0" smtClean="0"/>
              <a:t>the teacher</a:t>
            </a:r>
            <a:r>
              <a:rPr lang="en-US" dirty="0" smtClean="0"/>
              <a:t>.</a:t>
            </a:r>
          </a:p>
          <a:p>
            <a:r>
              <a:rPr lang="en-US" dirty="0" smtClean="0"/>
              <a:t>If you break a piece of glassware or other equipment, tell the teacher </a:t>
            </a:r>
            <a:r>
              <a:rPr lang="en-US" b="1" dirty="0" smtClean="0"/>
              <a:t>at once.</a:t>
            </a:r>
            <a:endParaRPr lang="en-US" dirty="0" smtClean="0"/>
          </a:p>
          <a:p>
            <a:r>
              <a:rPr lang="en-US" dirty="0" smtClean="0"/>
              <a:t>If you see a fire in an apparatus assembly or a burning liquid such as alcohol </a:t>
            </a:r>
            <a:r>
              <a:rPr lang="en-US" b="1" dirty="0" smtClean="0"/>
              <a:t>tell your teacher immediately.</a:t>
            </a:r>
          </a:p>
          <a:p>
            <a:endParaRPr lang="en-US" dirty="0"/>
          </a:p>
        </p:txBody>
      </p:sp>
      <p:pic>
        <p:nvPicPr>
          <p:cNvPr id="4" name="Picture 3" descr="1102girl_raising_hand_in_class_lg_clr.gif"/>
          <p:cNvPicPr>
            <a:picLocks noChangeAspect="1"/>
          </p:cNvPicPr>
          <p:nvPr/>
        </p:nvPicPr>
        <p:blipFill>
          <a:blip r:embed="rId2" cstate="print"/>
          <a:stretch>
            <a:fillRect/>
          </a:stretch>
        </p:blipFill>
        <p:spPr>
          <a:xfrm>
            <a:off x="3200400" y="4343400"/>
            <a:ext cx="2057400" cy="234932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To put out a fire in a person’s hair or clothing, use </a:t>
            </a:r>
            <a:r>
              <a:rPr lang="en-US" b="1" dirty="0" smtClean="0"/>
              <a:t>the fire blanket.</a:t>
            </a:r>
            <a:r>
              <a:rPr lang="en-US" dirty="0" smtClean="0"/>
              <a:t> </a:t>
            </a:r>
          </a:p>
          <a:p>
            <a:r>
              <a:rPr lang="en-US" dirty="0" smtClean="0"/>
              <a:t>To prevent accidents during lab activities with chemicals and equipment, you should </a:t>
            </a:r>
            <a:r>
              <a:rPr lang="en-US" b="1" dirty="0" smtClean="0"/>
              <a:t>follow directions.</a:t>
            </a:r>
            <a:endParaRPr lang="en-US" dirty="0" smtClean="0"/>
          </a:p>
          <a:p>
            <a:r>
              <a:rPr lang="en-US" dirty="0" smtClean="0"/>
              <a:t>Playing (as opposed to working) in the laboratory or bothering another person is </a:t>
            </a:r>
            <a:r>
              <a:rPr lang="en-US" b="1" dirty="0" smtClean="0"/>
              <a:t>always against the rules.</a:t>
            </a:r>
          </a:p>
          <a:p>
            <a:endParaRPr lang="en-US" dirty="0"/>
          </a:p>
        </p:txBody>
      </p:sp>
      <p:pic>
        <p:nvPicPr>
          <p:cNvPr id="4" name="Picture 3" descr="Itchy-01-june.gif"/>
          <p:cNvPicPr>
            <a:picLocks noChangeAspect="1"/>
          </p:cNvPicPr>
          <p:nvPr/>
        </p:nvPicPr>
        <p:blipFill>
          <a:blip r:embed="rId2" cstate="print"/>
          <a:stretch>
            <a:fillRect/>
          </a:stretch>
        </p:blipFill>
        <p:spPr>
          <a:xfrm>
            <a:off x="3048000" y="4343399"/>
            <a:ext cx="2819400" cy="209441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To be able to put out a fire quickly and safely, </a:t>
            </a:r>
            <a:r>
              <a:rPr lang="en-US" b="1" dirty="0" smtClean="0"/>
              <a:t>you should know how to use extinguishers, who is responsible for using the extinguishers, where the extinguishers are located. </a:t>
            </a:r>
          </a:p>
          <a:p>
            <a:r>
              <a:rPr lang="en-US" dirty="0" smtClean="0"/>
              <a:t>If flammable liquids such as alcohol are spilled </a:t>
            </a:r>
            <a:r>
              <a:rPr lang="en-US" b="1" dirty="0" smtClean="0"/>
              <a:t>clean them up at once and tell the teacher immediately.</a:t>
            </a:r>
          </a:p>
          <a:p>
            <a:endParaRPr lang="en-US" dirty="0"/>
          </a:p>
        </p:txBody>
      </p:sp>
      <p:pic>
        <p:nvPicPr>
          <p:cNvPr id="4" name="Picture 3" descr="Hot-05-june.gif"/>
          <p:cNvPicPr>
            <a:picLocks noChangeAspect="1"/>
          </p:cNvPicPr>
          <p:nvPr/>
        </p:nvPicPr>
        <p:blipFill>
          <a:blip r:embed="rId2" cstate="print"/>
          <a:stretch>
            <a:fillRect/>
          </a:stretch>
        </p:blipFill>
        <p:spPr>
          <a:xfrm>
            <a:off x="3657600" y="4495800"/>
            <a:ext cx="1676400" cy="220890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Laboratory Safety</a:t>
            </a:r>
          </a:p>
          <a:p>
            <a:r>
              <a:rPr lang="en-US" dirty="0" smtClean="0"/>
              <a:t>When hooking up electrical equipment </a:t>
            </a:r>
            <a:r>
              <a:rPr lang="en-US" b="1" dirty="0" smtClean="0"/>
              <a:t>your hands must be dry.</a:t>
            </a:r>
          </a:p>
          <a:p>
            <a:r>
              <a:rPr lang="en-US" dirty="0" smtClean="0"/>
              <a:t>Cabinet drawers and doors that are left open cause a hazard and should be </a:t>
            </a:r>
            <a:r>
              <a:rPr lang="en-US" b="1" dirty="0" smtClean="0"/>
              <a:t>closed by you.</a:t>
            </a:r>
            <a:r>
              <a:rPr lang="en-US" dirty="0" smtClean="0"/>
              <a:t> </a:t>
            </a:r>
          </a:p>
          <a:p>
            <a:r>
              <a:rPr lang="en-US" dirty="0" smtClean="0"/>
              <a:t>In case of fire in the laboratory, notify the teacher at once and then </a:t>
            </a:r>
            <a:r>
              <a:rPr lang="en-US" b="1" dirty="0" smtClean="0"/>
              <a:t>follow the teacher’s directions. </a:t>
            </a:r>
          </a:p>
          <a:p>
            <a:r>
              <a:rPr lang="en-US" dirty="0" smtClean="0"/>
              <a:t>Laboratory Safety</a:t>
            </a:r>
          </a:p>
          <a:p>
            <a:r>
              <a:rPr lang="en-US" dirty="0" smtClean="0"/>
              <a:t>All chemicals should be stored in </a:t>
            </a:r>
            <a:r>
              <a:rPr lang="en-US" b="1" dirty="0" smtClean="0"/>
              <a:t>properly labeled containers.</a:t>
            </a:r>
          </a:p>
          <a:p>
            <a:r>
              <a:rPr lang="en-US" dirty="0" smtClean="0"/>
              <a:t>When diluting acids, the proper procedure is </a:t>
            </a:r>
            <a:r>
              <a:rPr lang="en-US" b="1" dirty="0" smtClean="0"/>
              <a:t>adding acid to water.</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Safety</a:t>
            </a:r>
            <a:endParaRPr lang="en-US" dirty="0"/>
          </a:p>
        </p:txBody>
      </p:sp>
      <p:sp>
        <p:nvSpPr>
          <p:cNvPr id="3" name="Content Placeholder 2"/>
          <p:cNvSpPr>
            <a:spLocks noGrp="1"/>
          </p:cNvSpPr>
          <p:nvPr>
            <p:ph sz="quarter" idx="1"/>
          </p:nvPr>
        </p:nvSpPr>
        <p:spPr/>
        <p:txBody>
          <a:bodyPr/>
          <a:lstStyle/>
          <a:p>
            <a:r>
              <a:rPr lang="en-US" dirty="0" smtClean="0"/>
              <a:t>If acid gets on your skin or clothes, wash at once with </a:t>
            </a:r>
            <a:r>
              <a:rPr lang="en-US" b="1" dirty="0" smtClean="0"/>
              <a:t>plenty of running water.</a:t>
            </a:r>
            <a:r>
              <a:rPr lang="en-US" dirty="0" smtClean="0"/>
              <a:t> </a:t>
            </a:r>
          </a:p>
          <a:p>
            <a:r>
              <a:rPr lang="en-US" dirty="0" smtClean="0"/>
              <a:t>Spilled acids can be made safe (neutralized) with </a:t>
            </a:r>
            <a:r>
              <a:rPr lang="en-US" b="1" dirty="0" smtClean="0"/>
              <a:t>baking soda.</a:t>
            </a:r>
          </a:p>
          <a:p>
            <a:r>
              <a:rPr lang="en-US" dirty="0" smtClean="0"/>
              <a:t>Spilled bases can be made safe with </a:t>
            </a:r>
            <a:r>
              <a:rPr lang="en-US" b="1" dirty="0" smtClean="0"/>
              <a:t>vinegar.</a:t>
            </a:r>
          </a:p>
          <a:p>
            <a:endParaRPr lang="en-US" dirty="0"/>
          </a:p>
        </p:txBody>
      </p:sp>
      <p:pic>
        <p:nvPicPr>
          <p:cNvPr id="4" name="Picture 3" descr="running water.gif"/>
          <p:cNvPicPr>
            <a:picLocks noChangeAspect="1"/>
          </p:cNvPicPr>
          <p:nvPr/>
        </p:nvPicPr>
        <p:blipFill>
          <a:blip r:embed="rId2" cstate="print"/>
          <a:stretch>
            <a:fillRect/>
          </a:stretch>
        </p:blipFill>
        <p:spPr>
          <a:xfrm>
            <a:off x="2819400" y="3657600"/>
            <a:ext cx="2743200" cy="27432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83</TotalTime>
  <Words>718</Words>
  <Application>Microsoft Office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Lab Safety</vt:lpstr>
      <vt:lpstr>Warm Up</vt:lpstr>
      <vt:lpstr>Laboratory Safety</vt:lpstr>
      <vt:lpstr>Laboratory Safety</vt:lpstr>
      <vt:lpstr>Laboratory Safety</vt:lpstr>
      <vt:lpstr>Laboratory Safety</vt:lpstr>
      <vt:lpstr>Laboratory Safety</vt:lpstr>
      <vt:lpstr>Laboratory Safety</vt:lpstr>
      <vt:lpstr>Laboratory Safety</vt:lpstr>
      <vt:lpstr>Laboratory Safety</vt:lpstr>
      <vt:lpstr>Laboratory Safety</vt:lpstr>
      <vt:lpstr>Laboratory Safety</vt:lpstr>
      <vt:lpstr>Laboratory Safety</vt:lpstr>
      <vt:lpstr>Laboratory Safety</vt:lpstr>
      <vt:lpstr>Laboratory Safety</vt:lpstr>
      <vt:lpstr>Laboratory Safety</vt:lpstr>
    </vt:vector>
  </TitlesOfParts>
  <Company>Lee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Safety</dc:title>
  <dc:creator>mswofford</dc:creator>
  <cp:lastModifiedBy>LCS Staff</cp:lastModifiedBy>
  <cp:revision>9</cp:revision>
  <dcterms:created xsi:type="dcterms:W3CDTF">2010-08-23T18:21:10Z</dcterms:created>
  <dcterms:modified xsi:type="dcterms:W3CDTF">2013-08-26T20:53:25Z</dcterms:modified>
</cp:coreProperties>
</file>